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78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7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8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40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6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36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0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02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9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38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7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3DB7E-E755-4C37-A9AA-42B8838E26C5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B9BFE-987E-40AA-9325-13E5B69AA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8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21"/>
          <a:stretch>
            <a:fillRect/>
          </a:stretch>
        </p:blipFill>
        <p:spPr bwMode="auto">
          <a:xfrm>
            <a:off x="4221164" y="5374482"/>
            <a:ext cx="22320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638" y="8274844"/>
            <a:ext cx="3662362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103019"/>
            <a:ext cx="3341688" cy="280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Содержимое 6"/>
          <p:cNvSpPr txBox="1">
            <a:spLocks/>
          </p:cNvSpPr>
          <p:nvPr/>
        </p:nvSpPr>
        <p:spPr bwMode="auto">
          <a:xfrm>
            <a:off x="473075" y="2728119"/>
            <a:ext cx="434975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6455" tIns="33228" rIns="66455" bIns="33228"/>
          <a:lstStyle>
            <a:lvl1pPr marL="493713" indent="-493713"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Neutraface Text Book" panose="02000700050000020004" pitchFamily="50" charset="0"/>
              </a:defRPr>
            </a:lvl1pPr>
            <a:lvl2pPr marL="1071563" indent="-4111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Neutraface Text Book" panose="02000700050000020004" pitchFamily="50" charset="0"/>
              </a:defRPr>
            </a:lvl2pPr>
            <a:lvl3pPr marL="1649413" indent="-32861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Neutraface Text Book" panose="02000700050000020004" pitchFamily="50" charset="0"/>
              </a:defRPr>
            </a:lvl3pPr>
            <a:lvl4pPr marL="2309813" indent="-3286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4pPr>
            <a:lvl5pPr marL="2970213" indent="-32861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5pPr>
            <a:lvl6pPr marL="34274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6pPr>
            <a:lvl7pPr marL="38846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7pPr>
            <a:lvl8pPr marL="43418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8pPr>
            <a:lvl9pPr marL="47990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ru-RU" sz="1400">
                <a:solidFill>
                  <a:srgbClr val="002060"/>
                </a:solidFill>
                <a:cs typeface="Times New Roman" panose="02020603050405020304" pitchFamily="18" charset="0"/>
              </a:rPr>
              <a:t>100% </a:t>
            </a:r>
            <a:r>
              <a:rPr lang="ru-RU" altLang="ru-RU" sz="1400">
                <a:solidFill>
                  <a:srgbClr val="002060"/>
                </a:solidFill>
                <a:cs typeface="Times New Roman" panose="02020603050405020304" pitchFamily="18" charset="0"/>
              </a:rPr>
              <a:t>Арабика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002060"/>
                </a:solidFill>
              </a:rPr>
              <a:t>Фасовка: 1000 г, 500 г, 200 г. </a:t>
            </a:r>
          </a:p>
        </p:txBody>
      </p:sp>
      <p:sp>
        <p:nvSpPr>
          <p:cNvPr id="12294" name="Содержимое 6"/>
          <p:cNvSpPr txBox="1">
            <a:spLocks/>
          </p:cNvSpPr>
          <p:nvPr/>
        </p:nvSpPr>
        <p:spPr bwMode="auto">
          <a:xfrm>
            <a:off x="0" y="3378995"/>
            <a:ext cx="61658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6455" tIns="33228" rIns="66455" bIns="33228"/>
          <a:lstStyle>
            <a:lvl1pPr marL="493713" indent="-493713"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Neutraface Text Book" panose="02000700050000020004" pitchFamily="50" charset="0"/>
              </a:defRPr>
            </a:lvl1pPr>
            <a:lvl2pPr marL="1071563" indent="-4111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Neutraface Text Book" panose="02000700050000020004" pitchFamily="50" charset="0"/>
              </a:defRPr>
            </a:lvl2pPr>
            <a:lvl3pPr marL="1649413" indent="-32861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Neutraface Text Book" panose="02000700050000020004" pitchFamily="50" charset="0"/>
              </a:defRPr>
            </a:lvl3pPr>
            <a:lvl4pPr marL="2309813" indent="-3286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4pPr>
            <a:lvl5pPr marL="2970213" indent="-32861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5pPr>
            <a:lvl6pPr marL="34274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6pPr>
            <a:lvl7pPr marL="38846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7pPr>
            <a:lvl8pPr marL="43418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8pPr>
            <a:lvl9pPr marL="4799013" indent="-328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Neutraface Text Book" panose="02000700050000020004" pitchFamily="50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1100">
                <a:solidFill>
                  <a:srgbClr val="002060"/>
                </a:solidFill>
                <a:ea typeface="Josefin Sans" pitchFamily="2" charset="0"/>
                <a:cs typeface="Josefin Sans" pitchFamily="2" charset="0"/>
              </a:rPr>
              <a:t>             </a:t>
            </a:r>
            <a:r>
              <a:rPr lang="en-US" altLang="ru-RU" sz="1100">
                <a:solidFill>
                  <a:srgbClr val="002060"/>
                </a:solidFill>
                <a:ea typeface="Josefin Sans" pitchFamily="2" charset="0"/>
                <a:cs typeface="Josefin Sans" pitchFamily="2" charset="0"/>
              </a:rPr>
              <a:t>      </a:t>
            </a:r>
            <a:r>
              <a:rPr lang="ru-RU" altLang="ru-RU" sz="1500">
                <a:solidFill>
                  <a:srgbClr val="002060"/>
                </a:solidFill>
                <a:ea typeface="Josefin Sans" pitchFamily="2" charset="0"/>
                <a:cs typeface="Josefin Sans" pitchFamily="2" charset="0"/>
              </a:rPr>
              <a:t>Лучшая смесь отборной Арабики с элитных плантаций Колумбии, Бразилии, Танзании и Индии, созданная для истинных ценителей  итальянского эспрессо. Полный насыщенный глубокий вкус с легким цветочным ароматом и карамельно-ореховым оттенком.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1500">
                <a:solidFill>
                  <a:srgbClr val="002060"/>
                </a:solidFill>
              </a:rPr>
              <a:t>              В сочетании с молоком сладкие карамельные нотки становятся более выраженными.</a:t>
            </a:r>
          </a:p>
        </p:txBody>
      </p:sp>
      <p:sp>
        <p:nvSpPr>
          <p:cNvPr id="12295" name="TextBox 10"/>
          <p:cNvSpPr txBox="1">
            <a:spLocks noChangeArrowheads="1"/>
          </p:cNvSpPr>
          <p:nvPr/>
        </p:nvSpPr>
        <p:spPr bwMode="auto">
          <a:xfrm>
            <a:off x="260350" y="8349457"/>
            <a:ext cx="35433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93713" indent="-4937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1500" b="1">
                <a:solidFill>
                  <a:srgbClr val="002060"/>
                </a:solidFill>
                <a:latin typeface="Neutraface Text Book" panose="02000700050000020004" pitchFamily="50" charset="0"/>
              </a:rPr>
              <a:t>Произрастание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&gt; 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способ обработки</a:t>
            </a:r>
          </a:p>
          <a:p>
            <a:pPr eaLnBrk="1" hangingPunct="1">
              <a:spcBef>
                <a:spcPct val="20000"/>
              </a:spcBef>
            </a:pPr>
            <a:endParaRPr lang="ru-RU" altLang="ru-RU" sz="1500">
              <a:solidFill>
                <a:srgbClr val="002060"/>
              </a:solidFill>
              <a:latin typeface="Neutraface Text Book" panose="02000700050000020004" pitchFamily="50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Бразилия Альта Маджиана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&gt; 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натуральный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Танзания Килиманджаро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&gt; 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мытая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Индия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 (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Арабика)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&gt;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 мытая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Сальвадор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High Grow &gt; 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мытая</a:t>
            </a:r>
          </a:p>
          <a:p>
            <a:pPr eaLnBrk="1" hangingPunct="1">
              <a:spcBef>
                <a:spcPct val="20000"/>
              </a:spcBef>
            </a:pP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Колумбия Супремо </a:t>
            </a:r>
            <a:r>
              <a:rPr lang="en-US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&gt; </a:t>
            </a:r>
            <a:r>
              <a:rPr lang="ru-RU" altLang="ru-RU" sz="1500">
                <a:solidFill>
                  <a:srgbClr val="002060"/>
                </a:solidFill>
                <a:latin typeface="Neutraface Text Book" panose="02000700050000020004" pitchFamily="50" charset="0"/>
              </a:rPr>
              <a:t>мытая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7214" y="4972844"/>
            <a:ext cx="1171575" cy="2714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95271" indent="-495271">
              <a:spcBef>
                <a:spcPct val="20000"/>
              </a:spcBef>
              <a:defRPr/>
            </a:pPr>
            <a:r>
              <a:rPr lang="ru-RU" sz="1163" dirty="0">
                <a:solidFill>
                  <a:srgbClr val="002060"/>
                </a:solidFill>
                <a:latin typeface="Neutraface Text Book" panose="02000700050000020004" pitchFamily="50" charset="0"/>
              </a:rPr>
              <a:t>Профиль чашки</a:t>
            </a:r>
          </a:p>
        </p:txBody>
      </p:sp>
      <p:sp>
        <p:nvSpPr>
          <p:cNvPr id="12297" name="TextBox 12"/>
          <p:cNvSpPr txBox="1">
            <a:spLocks noChangeArrowheads="1"/>
          </p:cNvSpPr>
          <p:nvPr/>
        </p:nvSpPr>
        <p:spPr bwMode="auto">
          <a:xfrm>
            <a:off x="3400426" y="5461795"/>
            <a:ext cx="4730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Тело</a:t>
            </a:r>
          </a:p>
        </p:txBody>
      </p:sp>
      <p:sp>
        <p:nvSpPr>
          <p:cNvPr id="12298" name="TextBox 13"/>
          <p:cNvSpPr txBox="1">
            <a:spLocks noChangeArrowheads="1"/>
          </p:cNvSpPr>
          <p:nvPr/>
        </p:nvSpPr>
        <p:spPr bwMode="auto">
          <a:xfrm>
            <a:off x="3400425" y="5793581"/>
            <a:ext cx="4635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Вкус</a:t>
            </a:r>
          </a:p>
        </p:txBody>
      </p:sp>
      <p:sp>
        <p:nvSpPr>
          <p:cNvPr id="12299" name="TextBox 14"/>
          <p:cNvSpPr txBox="1">
            <a:spLocks noChangeArrowheads="1"/>
          </p:cNvSpPr>
          <p:nvPr/>
        </p:nvSpPr>
        <p:spPr bwMode="auto">
          <a:xfrm>
            <a:off x="3421064" y="6144420"/>
            <a:ext cx="9604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Послевкусие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8713" y="5006182"/>
            <a:ext cx="1130300" cy="2714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95271" indent="-495271">
              <a:spcBef>
                <a:spcPct val="20000"/>
              </a:spcBef>
              <a:defRPr/>
            </a:pPr>
            <a:r>
              <a:rPr lang="ru-RU" sz="1163" dirty="0">
                <a:solidFill>
                  <a:srgbClr val="002060"/>
                </a:solidFill>
                <a:latin typeface="Neutraface Text Book" panose="02000700050000020004" pitchFamily="50" charset="0"/>
              </a:rPr>
              <a:t>Профиль вкуса</a:t>
            </a:r>
          </a:p>
        </p:txBody>
      </p:sp>
      <p:sp>
        <p:nvSpPr>
          <p:cNvPr id="12301" name="TextBox 17"/>
          <p:cNvSpPr txBox="1">
            <a:spLocks noChangeArrowheads="1"/>
          </p:cNvSpPr>
          <p:nvPr/>
        </p:nvSpPr>
        <p:spPr bwMode="auto">
          <a:xfrm>
            <a:off x="3421064" y="6482556"/>
            <a:ext cx="6318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Аромат</a:t>
            </a:r>
          </a:p>
        </p:txBody>
      </p:sp>
      <p:sp>
        <p:nvSpPr>
          <p:cNvPr id="12302" name="TextBox 18"/>
          <p:cNvSpPr txBox="1">
            <a:spLocks noChangeArrowheads="1"/>
          </p:cNvSpPr>
          <p:nvPr/>
        </p:nvSpPr>
        <p:spPr bwMode="auto">
          <a:xfrm>
            <a:off x="3421063" y="6814345"/>
            <a:ext cx="6461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Кофеин</a:t>
            </a:r>
          </a:p>
        </p:txBody>
      </p:sp>
      <p:sp>
        <p:nvSpPr>
          <p:cNvPr id="12303" name="TextBox 19"/>
          <p:cNvSpPr txBox="1">
            <a:spLocks noChangeArrowheads="1"/>
          </p:cNvSpPr>
          <p:nvPr/>
        </p:nvSpPr>
        <p:spPr bwMode="auto">
          <a:xfrm>
            <a:off x="3421064" y="7130256"/>
            <a:ext cx="7381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>
                <a:solidFill>
                  <a:srgbClr val="002060"/>
                </a:solidFill>
                <a:latin typeface="Neutraface Text Book" panose="02000700050000020004" pitchFamily="50" charset="0"/>
              </a:rPr>
              <a:t>Обжарка</a:t>
            </a:r>
          </a:p>
        </p:txBody>
      </p:sp>
      <p:pic>
        <p:nvPicPr>
          <p:cNvPr id="12304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5242720"/>
            <a:ext cx="288925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Заголовок 10"/>
          <p:cNvSpPr>
            <a:spLocks noGrp="1"/>
          </p:cNvSpPr>
          <p:nvPr>
            <p:ph type="title"/>
          </p:nvPr>
        </p:nvSpPr>
        <p:spPr>
          <a:xfrm>
            <a:off x="473075" y="2032795"/>
            <a:ext cx="3913188" cy="681037"/>
          </a:xfrm>
        </p:spPr>
        <p:txBody>
          <a:bodyPr/>
          <a:lstStyle/>
          <a:p>
            <a:pPr algn="l" eaLnBrk="1" hangingPunct="1"/>
            <a:r>
              <a:rPr lang="en-US" altLang="ru-RU" sz="2000" b="1" dirty="0" err="1">
                <a:solidFill>
                  <a:srgbClr val="002060"/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Miscela</a:t>
            </a:r>
            <a:r>
              <a:rPr lang="en-US" altLang="ru-RU" sz="2000" b="1" dirty="0">
                <a:solidFill>
                  <a:srgbClr val="002060"/>
                </a:solidFill>
                <a:ea typeface="Batang" panose="02030600000101010101" pitchFamily="18" charset="-127"/>
                <a:cs typeface="Times New Roman" panose="02020603050405020304" pitchFamily="18" charset="0"/>
              </a:rPr>
              <a:t> Excellent</a:t>
            </a:r>
            <a:endParaRPr lang="ru-RU" altLang="ru-RU" sz="2000" b="1" dirty="0">
              <a:solidFill>
                <a:srgbClr val="002060"/>
              </a:solidFill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12306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364" y="1756569"/>
            <a:ext cx="85248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3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Batang</vt:lpstr>
      <vt:lpstr>Arial</vt:lpstr>
      <vt:lpstr>Calibri</vt:lpstr>
      <vt:lpstr>Calibri Light</vt:lpstr>
      <vt:lpstr>Josefin Sans</vt:lpstr>
      <vt:lpstr>Neutraface Text Book</vt:lpstr>
      <vt:lpstr>Times New Roman</vt:lpstr>
      <vt:lpstr>Wingdings 2</vt:lpstr>
      <vt:lpstr>Тема Office</vt:lpstr>
      <vt:lpstr>Miscela Excellent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Miscela Excellent</dc:title>
  <dc:creator>manager09</dc:creator>
  <cp:lastModifiedBy>manager09</cp:lastModifiedBy>
  <cp:revision>1</cp:revision>
  <dcterms:created xsi:type="dcterms:W3CDTF">2025-06-02T08:20:08Z</dcterms:created>
  <dcterms:modified xsi:type="dcterms:W3CDTF">2025-06-02T08:21:07Z</dcterms:modified>
</cp:coreProperties>
</file>